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1"/>
  </p:handoutMasterIdLst>
  <p:sldIdLst>
    <p:sldId id="355" r:id="rId2"/>
    <p:sldId id="356" r:id="rId3"/>
    <p:sldId id="309" r:id="rId4"/>
    <p:sldId id="310" r:id="rId5"/>
    <p:sldId id="337" r:id="rId6"/>
    <p:sldId id="311" r:id="rId7"/>
    <p:sldId id="364" r:id="rId8"/>
    <p:sldId id="358" r:id="rId9"/>
    <p:sldId id="365" r:id="rId10"/>
    <p:sldId id="359" r:id="rId11"/>
    <p:sldId id="360" r:id="rId12"/>
    <p:sldId id="363" r:id="rId13"/>
    <p:sldId id="366" r:id="rId14"/>
    <p:sldId id="333" r:id="rId15"/>
    <p:sldId id="362" r:id="rId16"/>
    <p:sldId id="361" r:id="rId17"/>
    <p:sldId id="334" r:id="rId18"/>
    <p:sldId id="367" r:id="rId19"/>
    <p:sldId id="313" r:id="rId20"/>
  </p:sldIdLst>
  <p:sldSz cx="9144000" cy="6858000" type="screen4x3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8296EB-293D-4CF5-A988-8679D72765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547" cy="497842"/>
          </a:xfrm>
          <a:prstGeom prst="rect">
            <a:avLst/>
          </a:prstGeom>
        </p:spPr>
        <p:txBody>
          <a:bodyPr vert="horz" lIns="91870" tIns="45935" rIns="91870" bIns="45935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C95DF-0C6B-47B9-BDE2-04F5FC43FD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3852" y="0"/>
            <a:ext cx="2972547" cy="497842"/>
          </a:xfrm>
          <a:prstGeom prst="rect">
            <a:avLst/>
          </a:prstGeom>
        </p:spPr>
        <p:txBody>
          <a:bodyPr vert="horz" lIns="91870" tIns="45935" rIns="91870" bIns="45935" rtlCol="0"/>
          <a:lstStyle>
            <a:lvl1pPr algn="r">
              <a:defRPr sz="1200"/>
            </a:lvl1pPr>
          </a:lstStyle>
          <a:p>
            <a:fld id="{07D0EA84-E5E3-4155-8CF0-3F52B0D2DCFF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59D83-5BF9-4462-A798-43A48A300D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846"/>
            <a:ext cx="2972547" cy="497842"/>
          </a:xfrm>
          <a:prstGeom prst="rect">
            <a:avLst/>
          </a:prstGeom>
        </p:spPr>
        <p:txBody>
          <a:bodyPr vert="horz" lIns="91870" tIns="45935" rIns="91870" bIns="45935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15EB7-5F1C-420F-B133-AF54C3B81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3852" y="9447846"/>
            <a:ext cx="2972547" cy="497842"/>
          </a:xfrm>
          <a:prstGeom prst="rect">
            <a:avLst/>
          </a:prstGeom>
        </p:spPr>
        <p:txBody>
          <a:bodyPr vert="horz" lIns="91870" tIns="45935" rIns="91870" bIns="45935" rtlCol="0" anchor="b"/>
          <a:lstStyle>
            <a:lvl1pPr algn="r">
              <a:defRPr sz="1200"/>
            </a:lvl1pPr>
          </a:lstStyle>
          <a:p>
            <a:fld id="{AA609762-AED0-4264-B192-34381CE9B4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885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68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18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78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08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54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9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2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62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83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0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D2FEE-255D-42A3-8C4D-356D71D86F79}" type="datetimeFigureOut">
              <a:rPr lang="en-AU" smtClean="0"/>
              <a:t>25/03/2018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949DCD3-BA82-465D-935E-0D55E42E6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38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18061" y="857250"/>
            <a:ext cx="54006" cy="521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3302" y="5713250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4349" y="5723751"/>
            <a:ext cx="412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/>
              <a:t>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12372"/>
            <a:ext cx="4518062" cy="103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5246" y="1101732"/>
            <a:ext cx="0" cy="44009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6237" y="861603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780" y="1063654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22899" y="1115518"/>
            <a:ext cx="0" cy="44009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9734" y="106885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6579" y="1101733"/>
            <a:ext cx="10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Description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23012" y="93669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Glossary or Formula Page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18061" y="1328812"/>
            <a:ext cx="4518062" cy="103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9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0484" y="2981705"/>
            <a:ext cx="47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   cm              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24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  x 100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95697-CBAA-4B8E-B659-5401F7BFA98D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180586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0484" y="2981705"/>
            <a:ext cx="47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   cm              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24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  x 100             x10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2D7C0-A8CA-41D2-BA45-634FFD0391F0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194990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0484" y="2981705"/>
            <a:ext cx="47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   cm              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24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  x 100             x10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86BBF-4870-4FFC-B78A-7A4B02AA7BB3}"/>
              </a:ext>
            </a:extLst>
          </p:cNvPr>
          <p:cNvSpPr txBox="1"/>
          <p:nvPr/>
        </p:nvSpPr>
        <p:spPr>
          <a:xfrm>
            <a:off x="2970197" y="3403448"/>
            <a:ext cx="35067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Questions: </a:t>
            </a:r>
          </a:p>
          <a:p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 45cm = _________ mm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5.6m = _________ cm 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1.65km = _________ m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2.67m = _________ mm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4099F-F6EF-4786-9E6F-ADCC4AD3AD91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326449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0484" y="2981705"/>
            <a:ext cx="47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   cm              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24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  x 100             x10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86BBF-4870-4FFC-B78A-7A4B02AA7BB3}"/>
              </a:ext>
            </a:extLst>
          </p:cNvPr>
          <p:cNvSpPr txBox="1"/>
          <p:nvPr/>
        </p:nvSpPr>
        <p:spPr>
          <a:xfrm>
            <a:off x="2970197" y="3403448"/>
            <a:ext cx="35067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Questions: </a:t>
            </a:r>
          </a:p>
          <a:p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 45cm = _________ mm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5.6m = _________ cm 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1.65km = _________ m</a:t>
            </a:r>
          </a:p>
          <a:p>
            <a:pPr marL="342900" indent="-342900">
              <a:buFont typeface="+mj-lt"/>
              <a:buAutoNum type="arabicPeriod"/>
            </a:pP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2.67m = _________ mm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4099F-F6EF-4786-9E6F-ADCC4AD3AD91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98F29-2244-45DD-AD76-531A19BF97A6}"/>
              </a:ext>
            </a:extLst>
          </p:cNvPr>
          <p:cNvSpPr txBox="1"/>
          <p:nvPr/>
        </p:nvSpPr>
        <p:spPr>
          <a:xfrm>
            <a:off x="4358499" y="3872872"/>
            <a:ext cx="355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450				x10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4CDC3-1F71-4323-883E-E16852289243}"/>
              </a:ext>
            </a:extLst>
          </p:cNvPr>
          <p:cNvSpPr txBox="1"/>
          <p:nvPr/>
        </p:nvSpPr>
        <p:spPr>
          <a:xfrm>
            <a:off x="4358498" y="4437542"/>
            <a:ext cx="355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560				x100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EC892-A72E-4C24-9A31-1030F3C81C96}"/>
              </a:ext>
            </a:extLst>
          </p:cNvPr>
          <p:cNvSpPr txBox="1"/>
          <p:nvPr/>
        </p:nvSpPr>
        <p:spPr>
          <a:xfrm>
            <a:off x="4572000" y="4998791"/>
            <a:ext cx="355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1650			x1000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58FB4D-39B6-45DA-BF6D-45FF8A86BDF4}"/>
              </a:ext>
            </a:extLst>
          </p:cNvPr>
          <p:cNvSpPr txBox="1"/>
          <p:nvPr/>
        </p:nvSpPr>
        <p:spPr>
          <a:xfrm>
            <a:off x="4358497" y="5528278"/>
            <a:ext cx="355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2670			x100    x10</a:t>
            </a:r>
          </a:p>
        </p:txBody>
      </p:sp>
    </p:spTree>
    <p:extLst>
      <p:ext uri="{BB962C8B-B14F-4D97-AF65-F5344CB8AC3E}">
        <p14:creationId xmlns:p14="http://schemas.microsoft.com/office/powerpoint/2010/main" val="8100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5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>
            <a:off x="6262939" y="2978970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80741" y="2990203"/>
            <a:ext cx="56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cm                mm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x 100                x10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00B050"/>
                    </a:solidFill>
                    <a:ea typeface="Cambria Math"/>
                  </a:rPr>
                  <a:t>						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4F5FC6-2D7B-4529-B87A-A141AD32F813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16026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>
            <a:off x="6262939" y="2978970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>
            <a:off x="4973126" y="2989402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80741" y="2990203"/>
            <a:ext cx="56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cm                mm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x 100                x10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00B050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   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E0F2511-DA2B-4160-946B-8E20FFEADB26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155692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rot="10800000">
            <a:off x="3631876" y="2989403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>
            <a:off x="6262939" y="2978970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>
            <a:off x="4973126" y="2989402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80741" y="2990203"/>
            <a:ext cx="56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cm                mm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x 100                x10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1000	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   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4D77468-C14D-4B56-97C5-4B3326C8336C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199057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15816" y="4051135"/>
            <a:ext cx="3854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Change the following to the given units</a:t>
            </a:r>
          </a:p>
          <a:p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245cm = _________ m 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780mm = _________ cm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2.464km = _________ cm</a:t>
            </a:r>
          </a:p>
        </p:txBody>
      </p:sp>
      <p:sp>
        <p:nvSpPr>
          <p:cNvPr id="29" name="Circular Arrow 19">
            <a:extLst>
              <a:ext uri="{FF2B5EF4-FFF2-40B4-BE49-F238E27FC236}">
                <a16:creationId xmlns:a16="http://schemas.microsoft.com/office/drawing/2014/main" id="{B978BF88-01D2-4A20-A424-67A4BD7868F6}"/>
              </a:ext>
            </a:extLst>
          </p:cNvPr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0" name="Circular Arrow 20">
            <a:extLst>
              <a:ext uri="{FF2B5EF4-FFF2-40B4-BE49-F238E27FC236}">
                <a16:creationId xmlns:a16="http://schemas.microsoft.com/office/drawing/2014/main" id="{31CB0D7A-F723-424C-BED3-7BAA6F0A12A1}"/>
              </a:ext>
            </a:extLst>
          </p:cNvPr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1" name="Circular Arrow 21">
            <a:extLst>
              <a:ext uri="{FF2B5EF4-FFF2-40B4-BE49-F238E27FC236}">
                <a16:creationId xmlns:a16="http://schemas.microsoft.com/office/drawing/2014/main" id="{2CDFD6AA-FCE5-4B21-AD91-D16D3A1BECCB}"/>
              </a:ext>
            </a:extLst>
          </p:cNvPr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2" name="Circular Arrow 22">
            <a:extLst>
              <a:ext uri="{FF2B5EF4-FFF2-40B4-BE49-F238E27FC236}">
                <a16:creationId xmlns:a16="http://schemas.microsoft.com/office/drawing/2014/main" id="{B773A8AC-5A34-421F-9773-210C5299AD53}"/>
              </a:ext>
            </a:extLst>
          </p:cNvPr>
          <p:cNvSpPr/>
          <p:nvPr/>
        </p:nvSpPr>
        <p:spPr>
          <a:xfrm rot="10800000">
            <a:off x="3631876" y="2989403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3" name="Circular Arrow 23">
            <a:extLst>
              <a:ext uri="{FF2B5EF4-FFF2-40B4-BE49-F238E27FC236}">
                <a16:creationId xmlns:a16="http://schemas.microsoft.com/office/drawing/2014/main" id="{71F019B8-A877-4B68-9187-D7EEFE6F4ECF}"/>
              </a:ext>
            </a:extLst>
          </p:cNvPr>
          <p:cNvSpPr/>
          <p:nvPr/>
        </p:nvSpPr>
        <p:spPr>
          <a:xfrm rot="10800000">
            <a:off x="6262939" y="2978970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4" name="Circular Arrow 24">
            <a:extLst>
              <a:ext uri="{FF2B5EF4-FFF2-40B4-BE49-F238E27FC236}">
                <a16:creationId xmlns:a16="http://schemas.microsoft.com/office/drawing/2014/main" id="{6F9DE5FB-7BB1-4F9D-99A4-864498BF1564}"/>
              </a:ext>
            </a:extLst>
          </p:cNvPr>
          <p:cNvSpPr/>
          <p:nvPr/>
        </p:nvSpPr>
        <p:spPr>
          <a:xfrm rot="10800000">
            <a:off x="4973126" y="2989402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82CFB-C722-481C-8634-43002F5498A3}"/>
              </a:ext>
            </a:extLst>
          </p:cNvPr>
          <p:cNvSpPr txBox="1"/>
          <p:nvPr/>
        </p:nvSpPr>
        <p:spPr>
          <a:xfrm>
            <a:off x="3706386" y="2298124"/>
            <a:ext cx="4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x 100                x10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78AC0F-D778-46EB-8426-11834483D4A5}"/>
                  </a:ext>
                </a:extLst>
              </p:cNvPr>
              <p:cNvSpPr txBox="1"/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1000	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   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78AC0F-D778-46EB-8426-11834483D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756F275-79A5-4D5B-9B57-C48FAC9A4A35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9C62DB-0E29-4C50-81BD-8A7A088AB330}"/>
              </a:ext>
            </a:extLst>
          </p:cNvPr>
          <p:cNvSpPr txBox="1"/>
          <p:nvPr/>
        </p:nvSpPr>
        <p:spPr>
          <a:xfrm>
            <a:off x="3480741" y="2990203"/>
            <a:ext cx="56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cm                mm</a:t>
            </a:r>
          </a:p>
        </p:txBody>
      </p:sp>
    </p:spTree>
    <p:extLst>
      <p:ext uri="{BB962C8B-B14F-4D97-AF65-F5344CB8AC3E}">
        <p14:creationId xmlns:p14="http://schemas.microsoft.com/office/powerpoint/2010/main" val="390545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15816" y="4051135"/>
            <a:ext cx="3854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Change the following to the given units</a:t>
            </a:r>
          </a:p>
          <a:p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245cm = _________ m 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780mm = _________ cm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2464cm = _________ km</a:t>
            </a:r>
          </a:p>
        </p:txBody>
      </p:sp>
      <p:sp>
        <p:nvSpPr>
          <p:cNvPr id="29" name="Circular Arrow 19">
            <a:extLst>
              <a:ext uri="{FF2B5EF4-FFF2-40B4-BE49-F238E27FC236}">
                <a16:creationId xmlns:a16="http://schemas.microsoft.com/office/drawing/2014/main" id="{B978BF88-01D2-4A20-A424-67A4BD7868F6}"/>
              </a:ext>
            </a:extLst>
          </p:cNvPr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0" name="Circular Arrow 20">
            <a:extLst>
              <a:ext uri="{FF2B5EF4-FFF2-40B4-BE49-F238E27FC236}">
                <a16:creationId xmlns:a16="http://schemas.microsoft.com/office/drawing/2014/main" id="{31CB0D7A-F723-424C-BED3-7BAA6F0A12A1}"/>
              </a:ext>
            </a:extLst>
          </p:cNvPr>
          <p:cNvSpPr/>
          <p:nvPr/>
        </p:nvSpPr>
        <p:spPr>
          <a:xfrm>
            <a:off x="6262939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1" name="Circular Arrow 21">
            <a:extLst>
              <a:ext uri="{FF2B5EF4-FFF2-40B4-BE49-F238E27FC236}">
                <a16:creationId xmlns:a16="http://schemas.microsoft.com/office/drawing/2014/main" id="{2CDFD6AA-FCE5-4B21-AD91-D16D3A1BECCB}"/>
              </a:ext>
            </a:extLst>
          </p:cNvPr>
          <p:cNvSpPr/>
          <p:nvPr/>
        </p:nvSpPr>
        <p:spPr>
          <a:xfrm>
            <a:off x="4992506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2" name="Circular Arrow 22">
            <a:extLst>
              <a:ext uri="{FF2B5EF4-FFF2-40B4-BE49-F238E27FC236}">
                <a16:creationId xmlns:a16="http://schemas.microsoft.com/office/drawing/2014/main" id="{B773A8AC-5A34-421F-9773-210C5299AD53}"/>
              </a:ext>
            </a:extLst>
          </p:cNvPr>
          <p:cNvSpPr/>
          <p:nvPr/>
        </p:nvSpPr>
        <p:spPr>
          <a:xfrm rot="10800000">
            <a:off x="3631876" y="2989403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3" name="Circular Arrow 23">
            <a:extLst>
              <a:ext uri="{FF2B5EF4-FFF2-40B4-BE49-F238E27FC236}">
                <a16:creationId xmlns:a16="http://schemas.microsoft.com/office/drawing/2014/main" id="{71F019B8-A877-4B68-9187-D7EEFE6F4ECF}"/>
              </a:ext>
            </a:extLst>
          </p:cNvPr>
          <p:cNvSpPr/>
          <p:nvPr/>
        </p:nvSpPr>
        <p:spPr>
          <a:xfrm rot="10800000">
            <a:off x="6262939" y="2978970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4" name="Circular Arrow 24">
            <a:extLst>
              <a:ext uri="{FF2B5EF4-FFF2-40B4-BE49-F238E27FC236}">
                <a16:creationId xmlns:a16="http://schemas.microsoft.com/office/drawing/2014/main" id="{6F9DE5FB-7BB1-4F9D-99A4-864498BF1564}"/>
              </a:ext>
            </a:extLst>
          </p:cNvPr>
          <p:cNvSpPr/>
          <p:nvPr/>
        </p:nvSpPr>
        <p:spPr>
          <a:xfrm rot="10800000">
            <a:off x="4973126" y="2989402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82CFB-C722-481C-8634-43002F5498A3}"/>
              </a:ext>
            </a:extLst>
          </p:cNvPr>
          <p:cNvSpPr txBox="1"/>
          <p:nvPr/>
        </p:nvSpPr>
        <p:spPr>
          <a:xfrm>
            <a:off x="3706386" y="2298124"/>
            <a:ext cx="4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      x 100                x10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78AC0F-D778-46EB-8426-11834483D4A5}"/>
                  </a:ext>
                </a:extLst>
              </p:cNvPr>
              <p:cNvSpPr txBox="1"/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1000	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100          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÷</m:t>
                    </m:r>
                  </m:oMath>
                </a14:m>
                <a:r>
                  <a:rPr lang="en-AU" dirty="0">
                    <a:solidFill>
                      <a:srgbClr val="00B050"/>
                    </a:solidFill>
                  </a:rPr>
                  <a:t>10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78AC0F-D778-46EB-8426-11834483D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85" y="3798360"/>
                <a:ext cx="4033021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756F275-79A5-4D5B-9B57-C48FAC9A4A35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9C62DB-0E29-4C50-81BD-8A7A088AB330}"/>
              </a:ext>
            </a:extLst>
          </p:cNvPr>
          <p:cNvSpPr txBox="1"/>
          <p:nvPr/>
        </p:nvSpPr>
        <p:spPr>
          <a:xfrm>
            <a:off x="3480741" y="2990203"/>
            <a:ext cx="566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cm                mm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76FD2-C9CA-4F9F-8524-ABE1CE78BBD0}"/>
              </a:ext>
            </a:extLst>
          </p:cNvPr>
          <p:cNvSpPr txBox="1"/>
          <p:nvPr/>
        </p:nvSpPr>
        <p:spPr>
          <a:xfrm>
            <a:off x="4358499" y="4509095"/>
            <a:ext cx="355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2.45			÷100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DBA0EF-5B81-468F-B1E2-D30FD29EF110}"/>
              </a:ext>
            </a:extLst>
          </p:cNvPr>
          <p:cNvSpPr txBox="1"/>
          <p:nvPr/>
        </p:nvSpPr>
        <p:spPr>
          <a:xfrm>
            <a:off x="4358498" y="5073765"/>
            <a:ext cx="355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78				 ÷10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E7682-069D-4678-91AA-737504D0DF2A}"/>
              </a:ext>
            </a:extLst>
          </p:cNvPr>
          <p:cNvSpPr txBox="1"/>
          <p:nvPr/>
        </p:nvSpPr>
        <p:spPr>
          <a:xfrm>
            <a:off x="4368687" y="5638435"/>
            <a:ext cx="4081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F0"/>
                </a:solidFill>
              </a:rPr>
              <a:t>0.02464			 ÷100   ÷1000 </a:t>
            </a:r>
          </a:p>
        </p:txBody>
      </p:sp>
    </p:spTree>
    <p:extLst>
      <p:ext uri="{BB962C8B-B14F-4D97-AF65-F5344CB8AC3E}">
        <p14:creationId xmlns:p14="http://schemas.microsoft.com/office/powerpoint/2010/main" val="100351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4124-B115-486A-9C00-09BDC241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33DFC-95D1-48FF-8BC7-36DAA23AC3F4}"/>
              </a:ext>
            </a:extLst>
          </p:cNvPr>
          <p:cNvSpPr txBox="1"/>
          <p:nvPr/>
        </p:nvSpPr>
        <p:spPr>
          <a:xfrm>
            <a:off x="496472" y="1881260"/>
            <a:ext cx="465223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/>
              <a:t>Convert:</a:t>
            </a:r>
          </a:p>
          <a:p>
            <a:pPr marL="514350" indent="-514350">
              <a:spcAft>
                <a:spcPts val="1200"/>
              </a:spcAft>
              <a:buFont typeface="+mj-lt"/>
              <a:buAutoNum type="alphaLcPeriod"/>
            </a:pPr>
            <a:r>
              <a:rPr lang="en-AU" sz="2800" dirty="0"/>
              <a:t>6 km = _________ m</a:t>
            </a:r>
          </a:p>
          <a:p>
            <a:pPr marL="514350" indent="-514350">
              <a:spcAft>
                <a:spcPts val="1200"/>
              </a:spcAft>
              <a:buFont typeface="+mj-lt"/>
              <a:buAutoNum type="alphaLcPeriod"/>
            </a:pPr>
            <a:r>
              <a:rPr lang="en-AU" sz="2800" dirty="0"/>
              <a:t>500 m = _________ km</a:t>
            </a:r>
          </a:p>
          <a:p>
            <a:pPr marL="514350" indent="-514350">
              <a:spcAft>
                <a:spcPts val="1200"/>
              </a:spcAft>
              <a:buFont typeface="+mj-lt"/>
              <a:buAutoNum type="alphaLcPeriod"/>
            </a:pPr>
            <a:r>
              <a:rPr lang="en-AU" sz="2800" dirty="0"/>
              <a:t>6 m = _________ cm</a:t>
            </a:r>
          </a:p>
          <a:p>
            <a:pPr marL="514350" indent="-514350">
              <a:spcAft>
                <a:spcPts val="1200"/>
              </a:spcAft>
              <a:buFont typeface="+mj-lt"/>
              <a:buAutoNum type="alphaLcPeriod"/>
            </a:pPr>
            <a:r>
              <a:rPr lang="en-AU" sz="2800" dirty="0"/>
              <a:t>7.5 cm = _________ mm</a:t>
            </a:r>
          </a:p>
          <a:p>
            <a:pPr marL="514350" indent="-514350">
              <a:spcAft>
                <a:spcPts val="1200"/>
              </a:spcAft>
              <a:buFont typeface="+mj-lt"/>
              <a:buAutoNum type="alphaLcPeriod"/>
            </a:pPr>
            <a:r>
              <a:rPr lang="en-AU" sz="2800" dirty="0"/>
              <a:t>7000 mm = _________ m</a:t>
            </a:r>
          </a:p>
          <a:p>
            <a:pPr marL="514350" indent="-514350">
              <a:spcAft>
                <a:spcPts val="1200"/>
              </a:spcAft>
              <a:buFont typeface="+mj-lt"/>
              <a:buAutoNum type="alphaLcPeriod"/>
            </a:pPr>
            <a:r>
              <a:rPr lang="en-AU" sz="2800" dirty="0"/>
              <a:t>12 km = _________ cm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9C84F8-ABE3-4331-B21D-F0F51F9C2160}"/>
              </a:ext>
            </a:extLst>
          </p:cNvPr>
          <p:cNvGrpSpPr/>
          <p:nvPr/>
        </p:nvGrpSpPr>
        <p:grpSpPr>
          <a:xfrm>
            <a:off x="4608942" y="386201"/>
            <a:ext cx="4883849" cy="1978312"/>
            <a:chOff x="3480741" y="2298124"/>
            <a:chExt cx="4093078" cy="186956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B13ACA-DD55-4900-9E82-0F14880C7A1F}"/>
                </a:ext>
              </a:extLst>
            </p:cNvPr>
            <p:cNvSpPr txBox="1"/>
            <p:nvPr/>
          </p:nvSpPr>
          <p:spPr>
            <a:xfrm>
              <a:off x="3706386" y="2298124"/>
              <a:ext cx="3469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00B050"/>
                  </a:solidFill>
                </a:rPr>
                <a:t>x1000	          x 100                x10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F8EABB-B2E6-42DA-AF35-85D70A14849C}"/>
                </a:ext>
              </a:extLst>
            </p:cNvPr>
            <p:cNvSpPr txBox="1"/>
            <p:nvPr/>
          </p:nvSpPr>
          <p:spPr>
            <a:xfrm>
              <a:off x="3480741" y="2989403"/>
              <a:ext cx="4093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km               m                      cm                mm</a:t>
              </a:r>
            </a:p>
          </p:txBody>
        </p:sp>
        <p:sp>
          <p:nvSpPr>
            <p:cNvPr id="43" name="Circular Arrow 19">
              <a:extLst>
                <a:ext uri="{FF2B5EF4-FFF2-40B4-BE49-F238E27FC236}">
                  <a16:creationId xmlns:a16="http://schemas.microsoft.com/office/drawing/2014/main" id="{7A59E29C-1BC0-4029-8D7C-7CB407EB7594}"/>
                </a:ext>
              </a:extLst>
            </p:cNvPr>
            <p:cNvSpPr/>
            <p:nvPr/>
          </p:nvSpPr>
          <p:spPr>
            <a:xfrm>
              <a:off x="3650968" y="2575356"/>
              <a:ext cx="957096" cy="828092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4" name="Circular Arrow 20">
              <a:extLst>
                <a:ext uri="{FF2B5EF4-FFF2-40B4-BE49-F238E27FC236}">
                  <a16:creationId xmlns:a16="http://schemas.microsoft.com/office/drawing/2014/main" id="{31A9C5D2-BDD2-45C8-BD4A-8253FDFD84B1}"/>
                </a:ext>
              </a:extLst>
            </p:cNvPr>
            <p:cNvSpPr/>
            <p:nvPr/>
          </p:nvSpPr>
          <p:spPr>
            <a:xfrm>
              <a:off x="6262939" y="2575356"/>
              <a:ext cx="957096" cy="828092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5" name="Circular Arrow 21">
              <a:extLst>
                <a:ext uri="{FF2B5EF4-FFF2-40B4-BE49-F238E27FC236}">
                  <a16:creationId xmlns:a16="http://schemas.microsoft.com/office/drawing/2014/main" id="{A3A3B7DB-8922-4600-8F25-9DED00CA53C6}"/>
                </a:ext>
              </a:extLst>
            </p:cNvPr>
            <p:cNvSpPr/>
            <p:nvPr/>
          </p:nvSpPr>
          <p:spPr>
            <a:xfrm>
              <a:off x="4992506" y="2575356"/>
              <a:ext cx="957096" cy="828092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6" name="Circular Arrow 22">
              <a:extLst>
                <a:ext uri="{FF2B5EF4-FFF2-40B4-BE49-F238E27FC236}">
                  <a16:creationId xmlns:a16="http://schemas.microsoft.com/office/drawing/2014/main" id="{676166A0-D2DC-41DD-985C-7BD1E03E046D}"/>
                </a:ext>
              </a:extLst>
            </p:cNvPr>
            <p:cNvSpPr/>
            <p:nvPr/>
          </p:nvSpPr>
          <p:spPr>
            <a:xfrm rot="10800000">
              <a:off x="3631876" y="2989403"/>
              <a:ext cx="957096" cy="828092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7" name="Circular Arrow 23">
              <a:extLst>
                <a:ext uri="{FF2B5EF4-FFF2-40B4-BE49-F238E27FC236}">
                  <a16:creationId xmlns:a16="http://schemas.microsoft.com/office/drawing/2014/main" id="{33FFA81A-BA84-4089-A924-93C60480D037}"/>
                </a:ext>
              </a:extLst>
            </p:cNvPr>
            <p:cNvSpPr/>
            <p:nvPr/>
          </p:nvSpPr>
          <p:spPr>
            <a:xfrm rot="10800000">
              <a:off x="6262939" y="2981406"/>
              <a:ext cx="957096" cy="828092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8" name="Circular Arrow 24">
              <a:extLst>
                <a:ext uri="{FF2B5EF4-FFF2-40B4-BE49-F238E27FC236}">
                  <a16:creationId xmlns:a16="http://schemas.microsoft.com/office/drawing/2014/main" id="{D1BD099C-F865-40E9-87E0-BD4BF448FFE3}"/>
                </a:ext>
              </a:extLst>
            </p:cNvPr>
            <p:cNvSpPr/>
            <p:nvPr/>
          </p:nvSpPr>
          <p:spPr>
            <a:xfrm rot="10800000">
              <a:off x="4973126" y="2989402"/>
              <a:ext cx="957096" cy="828092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216323-FD5F-456A-A45B-FA41ED1424DF}"/>
                </a:ext>
              </a:extLst>
            </p:cNvPr>
            <p:cNvSpPr txBox="1"/>
            <p:nvPr/>
          </p:nvSpPr>
          <p:spPr>
            <a:xfrm>
              <a:off x="3480741" y="2989403"/>
              <a:ext cx="4093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km               m                      cm                mm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3D5103-6D60-4DAF-94C3-9D3FC806D542}"/>
                    </a:ext>
                  </a:extLst>
                </p:cNvPr>
                <p:cNvSpPr txBox="1"/>
                <p:nvPr/>
              </p:nvSpPr>
              <p:spPr>
                <a:xfrm>
                  <a:off x="3706385" y="3798360"/>
                  <a:ext cx="3469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AU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a14:m>
                  <a:r>
                    <a:rPr lang="en-AU" dirty="0">
                      <a:solidFill>
                        <a:srgbClr val="00B050"/>
                      </a:solidFill>
                    </a:rPr>
                    <a:t>1000	          </a:t>
                  </a:r>
                  <a14:m>
                    <m:oMath xmlns:m="http://schemas.openxmlformats.org/officeDocument/2006/math">
                      <m:r>
                        <a:rPr lang="en-AU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a14:m>
                  <a:r>
                    <a:rPr lang="en-AU" dirty="0">
                      <a:solidFill>
                        <a:srgbClr val="00B050"/>
                      </a:solidFill>
                    </a:rPr>
                    <a:t>100                </a:t>
                  </a:r>
                  <a14:m>
                    <m:oMath xmlns:m="http://schemas.openxmlformats.org/officeDocument/2006/math">
                      <m:r>
                        <a:rPr lang="en-AU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a14:m>
                  <a:r>
                    <a:rPr lang="en-AU" dirty="0">
                      <a:solidFill>
                        <a:srgbClr val="00B050"/>
                      </a:solidFill>
                    </a:rPr>
                    <a:t>10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3D5103-6D60-4DAF-94C3-9D3FC806D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385" y="3798360"/>
                  <a:ext cx="346983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9375" b="-1875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D6B959-B3D1-4B98-A136-A9DD8D59A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13" y="2782396"/>
            <a:ext cx="1942733" cy="14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18061" y="857250"/>
            <a:ext cx="54006" cy="521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3302" y="5713250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4349" y="5751396"/>
            <a:ext cx="412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/>
              <a:t>5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18062" y="1322766"/>
            <a:ext cx="34829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8062" y="1754814"/>
            <a:ext cx="34829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67" y="4887162"/>
            <a:ext cx="35446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813" y="1754814"/>
            <a:ext cx="0" cy="31323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42947" y="907267"/>
            <a:ext cx="32396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50" dirty="0"/>
              <a:t>24</a:t>
            </a:r>
          </a:p>
          <a:p>
            <a:r>
              <a:rPr lang="en-AU" sz="750" dirty="0"/>
              <a:t>7</a:t>
            </a:r>
          </a:p>
          <a:p>
            <a:r>
              <a:rPr lang="en-AU" sz="750" dirty="0"/>
              <a:t>30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67" y="1308412"/>
            <a:ext cx="9076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50" dirty="0"/>
              <a:t>Essential Question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43813" y="1754814"/>
            <a:ext cx="4283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50" dirty="0"/>
              <a:t>Notes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34388" y="1754815"/>
            <a:ext cx="5854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50" dirty="0"/>
              <a:t>Questions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67" y="4887163"/>
            <a:ext cx="54534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50" dirty="0"/>
              <a:t>Summary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6435" y="964120"/>
            <a:ext cx="55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54453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2EBA85-DD8F-4743-8867-D8DD2B15C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1587"/>
          <a:stretch/>
        </p:blipFill>
        <p:spPr>
          <a:xfrm>
            <a:off x="1899557" y="252647"/>
            <a:ext cx="5149646" cy="63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1DE2-0331-451A-8D82-F71057E5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Topic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C851C-2C00-4BDB-B403-2FBE15AE7F1C}"/>
              </a:ext>
            </a:extLst>
          </p:cNvPr>
          <p:cNvSpPr txBox="1"/>
          <p:nvPr/>
        </p:nvSpPr>
        <p:spPr>
          <a:xfrm>
            <a:off x="885802" y="2067556"/>
            <a:ext cx="7686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b="1" dirty="0"/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69640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737723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96963" y="1737723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20 Feb 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2873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1DE2-0331-451A-8D82-F71057E5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Big?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F9E2D-ACAA-4F9E-87C9-61602DE21D6B}"/>
              </a:ext>
            </a:extLst>
          </p:cNvPr>
          <p:cNvSpPr txBox="1"/>
          <p:nvPr/>
        </p:nvSpPr>
        <p:spPr>
          <a:xfrm>
            <a:off x="768930" y="1329137"/>
            <a:ext cx="7059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/>
              <a:t>In pairs, estimate the following measurements: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How long is an AFL oval? </a:t>
            </a:r>
            <a:r>
              <a:rPr lang="en-AU" sz="2800" dirty="0">
                <a:solidFill>
                  <a:srgbClr val="FF0000"/>
                </a:solidFill>
              </a:rPr>
              <a:t>185m</a:t>
            </a: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/>
              <a:t>How long is a cricket pitch?  </a:t>
            </a:r>
            <a:r>
              <a:rPr lang="en-AU" sz="2800" dirty="0">
                <a:solidFill>
                  <a:srgbClr val="FF0000"/>
                </a:solidFill>
              </a:rPr>
              <a:t>20.12m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How long is a netball court? </a:t>
            </a:r>
            <a:r>
              <a:rPr lang="en-AU" sz="2800" dirty="0">
                <a:solidFill>
                  <a:srgbClr val="FF0000"/>
                </a:solidFill>
              </a:rPr>
              <a:t>30.5m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How far is it from Perth City to Baldivis? </a:t>
            </a:r>
            <a:r>
              <a:rPr lang="en-AU" sz="2800" dirty="0">
                <a:solidFill>
                  <a:srgbClr val="FF0000"/>
                </a:solidFill>
              </a:rPr>
              <a:t>46km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92C061-A98B-4221-BFDF-1742C27A1821}"/>
              </a:ext>
            </a:extLst>
          </p:cNvPr>
          <p:cNvSpPr/>
          <p:nvPr/>
        </p:nvSpPr>
        <p:spPr>
          <a:xfrm>
            <a:off x="4553146" y="1950648"/>
            <a:ext cx="1112363" cy="43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536E7-1A2A-4EA2-A1DD-E3B171FA311C}"/>
              </a:ext>
            </a:extLst>
          </p:cNvPr>
          <p:cNvSpPr/>
          <p:nvPr/>
        </p:nvSpPr>
        <p:spPr>
          <a:xfrm>
            <a:off x="5007206" y="2502878"/>
            <a:ext cx="1112363" cy="43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67D6B-151B-44E4-93B8-C046B852DDF4}"/>
              </a:ext>
            </a:extLst>
          </p:cNvPr>
          <p:cNvSpPr/>
          <p:nvPr/>
        </p:nvSpPr>
        <p:spPr>
          <a:xfrm>
            <a:off x="5007205" y="3130351"/>
            <a:ext cx="1112363" cy="43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64F5B1-E567-467F-9811-56ED095B6AFB}"/>
              </a:ext>
            </a:extLst>
          </p:cNvPr>
          <p:cNvSpPr/>
          <p:nvPr/>
        </p:nvSpPr>
        <p:spPr>
          <a:xfrm>
            <a:off x="6902471" y="3768823"/>
            <a:ext cx="1112363" cy="43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959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8D415-7E8F-47C7-AE42-DF1B401C9B0A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are units of measurement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517EB-8164-4F30-9DE1-B61A1B32CB3C}"/>
              </a:ext>
            </a:extLst>
          </p:cNvPr>
          <p:cNvSpPr txBox="1"/>
          <p:nvPr/>
        </p:nvSpPr>
        <p:spPr>
          <a:xfrm>
            <a:off x="1923068" y="3035431"/>
            <a:ext cx="735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mm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cm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m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D3DBD-C949-4046-B4C4-63EE8CA05F8C}"/>
              </a:ext>
            </a:extLst>
          </p:cNvPr>
          <p:cNvSpPr txBox="1"/>
          <p:nvPr/>
        </p:nvSpPr>
        <p:spPr>
          <a:xfrm>
            <a:off x="3063712" y="3053280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millimetres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58E72-F5C8-490D-A5B2-343EBA4DE9D3}"/>
              </a:ext>
            </a:extLst>
          </p:cNvPr>
          <p:cNvSpPr txBox="1"/>
          <p:nvPr/>
        </p:nvSpPr>
        <p:spPr>
          <a:xfrm>
            <a:off x="3063712" y="3833418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centimetres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14F05-568C-405B-BDC0-1CC848C59C03}"/>
              </a:ext>
            </a:extLst>
          </p:cNvPr>
          <p:cNvSpPr txBox="1"/>
          <p:nvPr/>
        </p:nvSpPr>
        <p:spPr>
          <a:xfrm>
            <a:off x="3063712" y="4702255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metres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F6A3D-7675-41EA-85BB-4B6069C9072C}"/>
              </a:ext>
            </a:extLst>
          </p:cNvPr>
          <p:cNvSpPr txBox="1"/>
          <p:nvPr/>
        </p:nvSpPr>
        <p:spPr>
          <a:xfrm>
            <a:off x="3063712" y="5528421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kilometres</a:t>
            </a:r>
          </a:p>
        </p:txBody>
      </p:sp>
    </p:spTree>
    <p:extLst>
      <p:ext uri="{BB962C8B-B14F-4D97-AF65-F5344CB8AC3E}">
        <p14:creationId xmlns:p14="http://schemas.microsoft.com/office/powerpoint/2010/main" val="3016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0484" y="2981705"/>
            <a:ext cx="47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   cm              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64666-8C72-426A-A3DC-FE3D47098354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342527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24</a:t>
            </a:r>
          </a:p>
          <a:p>
            <a:r>
              <a:rPr lang="en-AU" sz="1600" dirty="0"/>
              <a:t>7</a:t>
            </a:r>
          </a:p>
          <a:p>
            <a:r>
              <a:rPr lang="en-AU" sz="1600" dirty="0"/>
              <a:t>30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15816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Units of length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929" y="1169092"/>
            <a:ext cx="685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EQ – How do I covert between metric units of length?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0484" y="2981705"/>
            <a:ext cx="47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km               m                 cm              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97" y="206857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Converting Units</a:t>
            </a:r>
          </a:p>
        </p:txBody>
      </p:sp>
      <p:sp>
        <p:nvSpPr>
          <p:cNvPr id="20" name="Circular Arrow 19"/>
          <p:cNvSpPr/>
          <p:nvPr/>
        </p:nvSpPr>
        <p:spPr>
          <a:xfrm>
            <a:off x="3650968" y="2575356"/>
            <a:ext cx="957096" cy="8280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6386" y="2298124"/>
            <a:ext cx="424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x1000	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6385" y="3798360"/>
            <a:ext cx="34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64666-8C72-426A-A3DC-FE3D47098354}"/>
              </a:ext>
            </a:extLst>
          </p:cNvPr>
          <p:cNvSpPr txBox="1"/>
          <p:nvPr/>
        </p:nvSpPr>
        <p:spPr>
          <a:xfrm>
            <a:off x="402929" y="2234153"/>
            <a:ext cx="200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do I convert units?</a:t>
            </a:r>
          </a:p>
        </p:txBody>
      </p:sp>
    </p:spTree>
    <p:extLst>
      <p:ext uri="{BB962C8B-B14F-4D97-AF65-F5344CB8AC3E}">
        <p14:creationId xmlns:p14="http://schemas.microsoft.com/office/powerpoint/2010/main" val="8251660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5244</TotalTime>
  <Words>643</Words>
  <Application>Microsoft Office PowerPoint</Application>
  <PresentationFormat>On-screen Show (4:3)</PresentationFormat>
  <Paragraphs>249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Gallery</vt:lpstr>
      <vt:lpstr>PowerPoint Presentation</vt:lpstr>
      <vt:lpstr>PowerPoint Presentation</vt:lpstr>
      <vt:lpstr>PowerPoint Presentation</vt:lpstr>
      <vt:lpstr>New Topic</vt:lpstr>
      <vt:lpstr>PowerPoint Presentation</vt:lpstr>
      <vt:lpstr>How Big?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Stanton</dc:creator>
  <cp:lastModifiedBy>D'SOUZA Jillian [Baldivis Secondary College]</cp:lastModifiedBy>
  <cp:revision>133</cp:revision>
  <cp:lastPrinted>2018-02-14T13:38:37Z</cp:lastPrinted>
  <dcterms:created xsi:type="dcterms:W3CDTF">2018-02-01T08:26:16Z</dcterms:created>
  <dcterms:modified xsi:type="dcterms:W3CDTF">2018-03-25T14:16:12Z</dcterms:modified>
</cp:coreProperties>
</file>